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3"/>
  </p:notesMasterIdLst>
  <p:sldIdLst>
    <p:sldId id="350" r:id="rId4"/>
    <p:sldId id="351" r:id="rId5"/>
    <p:sldId id="347" r:id="rId6"/>
    <p:sldId id="353" r:id="rId7"/>
    <p:sldId id="311" r:id="rId8"/>
    <p:sldId id="354" r:id="rId9"/>
    <p:sldId id="355" r:id="rId10"/>
    <p:sldId id="356" r:id="rId11"/>
    <p:sldId id="35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9" d="100"/>
          <a:sy n="69" d="100"/>
        </p:scale>
        <p:origin x="780" y="72"/>
      </p:cViewPr>
      <p:guideLst>
        <p:guide orient="horz" pos="2160"/>
        <p:guide pos="381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6/9/2021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dirty="0"/>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there could be a variation of conversation rate systems within the foreign exchange market, the major systems that exist are the flexible exchange rate and the fixed exchange rate. Nonetheless, amongst these two systems, there are hybrid methods such as Crawling Peg and Managed </a:t>
            </a:r>
            <a:r>
              <a:rPr lang="en-US" sz="1200" kern="1200" dirty="0" smtClean="0">
                <a:solidFill>
                  <a:schemeClr val="tx1"/>
                </a:solidFill>
                <a:effectLst/>
                <a:latin typeface="+mn-lt"/>
                <a:ea typeface="+mn-ea"/>
                <a:cs typeface="+mn-cs"/>
              </a:rPr>
              <a:t>Floating </a:t>
            </a:r>
            <a:r>
              <a:rPr lang="en-US" dirty="0" smtClean="0">
                <a:solidFill>
                  <a:schemeClr val="bg1"/>
                </a:solidFill>
              </a:rPr>
              <a:t>(</a:t>
            </a:r>
            <a:r>
              <a:rPr lang="en-US" dirty="0" err="1" smtClean="0">
                <a:solidFill>
                  <a:schemeClr val="bg1"/>
                </a:solidFill>
              </a:rPr>
              <a:t>Barguellil</a:t>
            </a:r>
            <a:r>
              <a:rPr lang="en-US" dirty="0" smtClean="0">
                <a:solidFill>
                  <a:schemeClr val="bg1"/>
                </a:solidFill>
              </a:rPr>
              <a:t> et al., 2018)</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Crawling peg is a system of conversion rate alterations whereby currency with a fixed conversion rate is allowed to sway within a band of degrees.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presentation will discuss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about managed floating later under flexible exchange rates. However, the fixed conversion rates are determined by governments whereas flexible exchange rates are determined by market forces.</a:t>
            </a:r>
          </a:p>
          <a:p>
            <a:endParaRPr lang="en-US" dirty="0"/>
          </a:p>
        </p:txBody>
      </p:sp>
      <p:sp>
        <p:nvSpPr>
          <p:cNvPr id="4" name="Slide Number Placeholder 3"/>
          <p:cNvSpPr>
            <a:spLocks noGrp="1"/>
          </p:cNvSpPr>
          <p:nvPr>
            <p:ph type="sldNum" sz="quarter" idx="10"/>
          </p:nvPr>
        </p:nvSpPr>
        <p:spPr/>
        <p:txBody>
          <a:bodyPr/>
          <a:lstStyle/>
          <a:p>
            <a:fld id="{652F1279-6CE4-4169-83D3-4483097B6907}" type="slidenum">
              <a:rPr lang="en-US" smtClean="0"/>
              <a:t>2</a:t>
            </a:fld>
            <a:endParaRPr lang="en-US" dirty="0"/>
          </a:p>
        </p:txBody>
      </p:sp>
    </p:spTree>
    <p:extLst>
      <p:ext uri="{BB962C8B-B14F-4D97-AF65-F5344CB8AC3E}">
        <p14:creationId xmlns:p14="http://schemas.microsoft.com/office/powerpoint/2010/main" val="129335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fixed exchange rate system is fixed officially by the government and monetary authorities hence they are not influenced by market forces. Likewise, the possibility of deviation from the fixed value is very minimal. Additionally, remote principal banks stand prepared to purchase and trade their currencies at fixed costs. Such kind of structure was employed in Gold Standard System whereby every nation committed towards converting its currency to gold freely at a fixed price. This transaction was referred to as mint par value of conversion. Some of the advantages of this system are ensuring the stability in the exchange rates, which in turn encourage foreign trade as well as contributing to the harmonization of macro strategies of nations in sovereign world economy.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2F1279-6CE4-4169-83D3-4483097B6907}" type="slidenum">
              <a:rPr lang="en-US" smtClean="0"/>
              <a:t>3</a:t>
            </a:fld>
            <a:endParaRPr lang="en-US" dirty="0"/>
          </a:p>
        </p:txBody>
      </p:sp>
    </p:spTree>
    <p:extLst>
      <p:ext uri="{BB962C8B-B14F-4D97-AF65-F5344CB8AC3E}">
        <p14:creationId xmlns:p14="http://schemas.microsoft.com/office/powerpoint/2010/main" val="7004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Another advantage of the fixed exchange rate system is that it guarantees that the major economic instabilities such as change in interest rates, stock markets crashes, and the change in confidence levels among member nations do not arise. Similarly, this system prevents capital expenditure and speculations in foreign exchange markets thus preventing exploitation and they are also conducive to the expansion of by the world trade. On the contrary, one of the disadvantages of this system is the fear of the currency devaluation together with the deprivation of benefits of the free market. Similarly, there are possibilities of over-valuation and under-valuation.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2F1279-6CE4-4169-83D3-4483097B6907}" type="slidenum">
              <a:rPr lang="en-US" smtClean="0"/>
              <a:t>4</a:t>
            </a:fld>
            <a:endParaRPr lang="en-US" dirty="0"/>
          </a:p>
        </p:txBody>
      </p:sp>
    </p:spTree>
    <p:extLst>
      <p:ext uri="{BB962C8B-B14F-4D97-AF65-F5344CB8AC3E}">
        <p14:creationId xmlns:p14="http://schemas.microsoft.com/office/powerpoint/2010/main" val="179988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 the other hand, the flexible exchange rate system is a system whereby the rate of exchange is majorly resolved by forces of supply </a:t>
            </a:r>
            <a:r>
              <a:rPr lang="en-GB" sz="1200" kern="1200" dirty="0" smtClean="0">
                <a:solidFill>
                  <a:schemeClr val="tx1"/>
                </a:solidFill>
                <a:effectLst/>
                <a:latin typeface="+mn-lt"/>
                <a:ea typeface="+mn-ea"/>
                <a:cs typeface="+mn-cs"/>
              </a:rPr>
              <a:t>as</a:t>
            </a:r>
            <a:r>
              <a:rPr lang="en-GB" sz="1200" kern="1200" baseline="0" dirty="0" smtClean="0">
                <a:solidFill>
                  <a:schemeClr val="tx1"/>
                </a:solidFill>
                <a:effectLst/>
                <a:latin typeface="+mn-lt"/>
                <a:ea typeface="+mn-ea"/>
                <a:cs typeface="+mn-cs"/>
              </a:rPr>
              <a:t> well as</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demand of foreign conversion markets. The currency values are permissible to adjust or fluctuate spontaneously conferring to the variation in demand and supply of external exchange. Moreover, there exists lack of an authorized involvement in foreign exchange market. Beneath the same structure, central banks permits the exchange rates to adjust freely in order to equate the demand and supply for foreign currency without </a:t>
            </a:r>
            <a:r>
              <a:rPr lang="en-GB" sz="1200" kern="1200" dirty="0" smtClean="0">
                <a:solidFill>
                  <a:schemeClr val="tx1"/>
                </a:solidFill>
                <a:effectLst/>
                <a:latin typeface="+mn-lt"/>
                <a:ea typeface="+mn-ea"/>
                <a:cs typeface="+mn-cs"/>
              </a:rPr>
              <a:t>intervention </a:t>
            </a:r>
            <a:r>
              <a:rPr lang="en-US" dirty="0" smtClean="0">
                <a:solidFill>
                  <a:schemeClr val="bg1"/>
                </a:solidFill>
              </a:rPr>
              <a:t>(Willett &amp; Wihlborg, 2019)</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Lastly, the foreign exchange market is always busy in this system because of the fluctuating exchange rates.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2F1279-6CE4-4169-83D3-4483097B6907}" type="slidenum">
              <a:rPr lang="en-US" smtClean="0"/>
              <a:t>5</a:t>
            </a:fld>
            <a:endParaRPr lang="en-US" dirty="0"/>
          </a:p>
        </p:txBody>
      </p:sp>
    </p:spTree>
    <p:extLst>
      <p:ext uri="{BB962C8B-B14F-4D97-AF65-F5344CB8AC3E}">
        <p14:creationId xmlns:p14="http://schemas.microsoft.com/office/powerpoint/2010/main" val="257397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Consequently, the major merit of the flexible exchange rate system is that excess or scarcity in balance of disbursements are automatically revised because pointing out these mistakes are simplified. Likewise, there is no requirement by the government whatsoever to hold any foreign exchange reserves since the rates are not fixed hence variations within currencies are not predetermined. Another advantage is that this system assists in optimal resource distribution and frees governments from challenges associated with balance of payments. On the contrary, the disadvantages associated with this system is that it inspires speculations resulting in the variation of foreign conversion rates.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2F1279-6CE4-4169-83D3-4483097B6907}" type="slidenum">
              <a:rPr lang="en-US" smtClean="0"/>
              <a:t>6</a:t>
            </a:fld>
            <a:endParaRPr lang="en-US" dirty="0"/>
          </a:p>
        </p:txBody>
      </p:sp>
    </p:spTree>
    <p:extLst>
      <p:ext uri="{BB962C8B-B14F-4D97-AF65-F5344CB8AC3E}">
        <p14:creationId xmlns:p14="http://schemas.microsoft.com/office/powerpoint/2010/main" val="31383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Another demerit of the flexible exchange rate system is that an experience of a wide range fluctuation in the exchange rates hinders foreign trade and capital distribution among nations. In addition, this system generates inflationary stress whenever import prices rise as a result of currency depreciation.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The other system associated with the flexible exchange rate system is managed floating, which refers to a gradual alteration in conversion rates intentionally performed by central banks to influence their own currency value in relation to other </a:t>
            </a:r>
            <a:r>
              <a:rPr lang="en-GB" sz="1200" kern="1200" dirty="0" smtClean="0">
                <a:solidFill>
                  <a:schemeClr val="tx1"/>
                </a:solidFill>
                <a:effectLst/>
                <a:latin typeface="+mn-lt"/>
                <a:ea typeface="+mn-ea"/>
                <a:cs typeface="+mn-cs"/>
              </a:rPr>
              <a:t>currencies </a:t>
            </a:r>
            <a:r>
              <a:rPr lang="en-US" dirty="0" smtClean="0">
                <a:solidFill>
                  <a:schemeClr val="bg1"/>
                </a:solidFill>
              </a:rPr>
              <a:t>(</a:t>
            </a:r>
            <a:r>
              <a:rPr lang="en-US" dirty="0" err="1" smtClean="0">
                <a:solidFill>
                  <a:schemeClr val="bg1"/>
                </a:solidFill>
              </a:rPr>
              <a:t>Barguellil</a:t>
            </a:r>
            <a:r>
              <a:rPr lang="en-US" dirty="0" smtClean="0">
                <a:solidFill>
                  <a:schemeClr val="bg1"/>
                </a:solidFill>
              </a:rPr>
              <a:t> et al., 2018)</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They do this to salvage their own currency form short-term unpredictability in conversion rates caused by economic speculations and shocks..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2F1279-6CE4-4169-83D3-4483097B6907}" type="slidenum">
              <a:rPr lang="en-US" smtClean="0"/>
              <a:t>7</a:t>
            </a:fld>
            <a:endParaRPr lang="en-US" dirty="0"/>
          </a:p>
        </p:txBody>
      </p:sp>
    </p:spTree>
    <p:extLst>
      <p:ext uri="{BB962C8B-B14F-4D97-AF65-F5344CB8AC3E}">
        <p14:creationId xmlns:p14="http://schemas.microsoft.com/office/powerpoint/2010/main" val="167536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conclude, the main differences between the two systems is that the fixed exchange rate is fixed officially by the government with reference to gold or any other currency. The exchange rates do not change in this system with the change in supply and demand of foreign currencies. On the contrary, the flexible exchange rate is majorly determined by the forces of supply and demand of the foreign currency similar to the prices of commodities. However, this system does not require government any form of government </a:t>
            </a:r>
            <a:r>
              <a:rPr lang="en-GB" sz="1200" kern="1200" dirty="0" smtClean="0">
                <a:solidFill>
                  <a:schemeClr val="tx1"/>
                </a:solidFill>
                <a:effectLst/>
                <a:latin typeface="+mn-lt"/>
                <a:ea typeface="+mn-ea"/>
                <a:cs typeface="+mn-cs"/>
              </a:rPr>
              <a:t>intervention </a:t>
            </a:r>
            <a:r>
              <a:rPr lang="en-US" sz="1200" dirty="0" smtClean="0">
                <a:solidFill>
                  <a:schemeClr val="bg1"/>
                </a:solidFill>
              </a:rPr>
              <a:t>(Willett &amp; Wihlborg, 2019)</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Therefore, my objective is tied to the world market owing that the COVID-19 Virus pandemic has immensely affected the foreign exchange market.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2F1279-6CE4-4169-83D3-4483097B6907}" type="slidenum">
              <a:rPr lang="en-US" smtClean="0"/>
              <a:t>8</a:t>
            </a:fld>
            <a:endParaRPr lang="en-US" dirty="0"/>
          </a:p>
        </p:txBody>
      </p:sp>
    </p:spTree>
    <p:extLst>
      <p:ext uri="{BB962C8B-B14F-4D97-AF65-F5344CB8AC3E}">
        <p14:creationId xmlns:p14="http://schemas.microsoft.com/office/powerpoint/2010/main" val="1004324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4937849" y="1224906"/>
            <a:ext cx="6677025" cy="3918538"/>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dirty="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8954104" y="4078206"/>
            <a:ext cx="2233558" cy="1350988"/>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5413519" y="4583417"/>
            <a:ext cx="713665" cy="1122301"/>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6039338" y="3259645"/>
            <a:ext cx="3106007" cy="1740786"/>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527" y="0"/>
            <a:ext cx="12192527" cy="6858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3582255" y="1772789"/>
            <a:ext cx="2340000" cy="234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893211" y="1772789"/>
            <a:ext cx="2340000" cy="234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6271299" y="1772789"/>
            <a:ext cx="2340000" cy="234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8960343" y="1772789"/>
            <a:ext cx="2340000" cy="234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2915579"/>
            <a:ext cx="12192000" cy="394242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1073211"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3762255"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6451299"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9140343" y="1934789"/>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80" r:id="rId6"/>
    <p:sldLayoutId id="2147483682" r:id="rId7"/>
    <p:sldLayoutId id="2147483683" r:id="rId8"/>
    <p:sldLayoutId id="2147483684" r:id="rId9"/>
    <p:sldLayoutId id="2147483685" r:id="rId10"/>
    <p:sldLayoutId id="2147483686" r:id="rId11"/>
    <p:sldLayoutId id="2147483689" r:id="rId12"/>
    <p:sldLayoutId id="2147483687" r:id="rId13"/>
    <p:sldLayoutId id="2147483688" r:id="rId14"/>
    <p:sldLayoutId id="2147483671" r:id="rId15"/>
    <p:sldLayoutId id="2147483672"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1690257" y="205424"/>
            <a:ext cx="9336080" cy="4832092"/>
          </a:xfrm>
          <a:prstGeom prst="rect">
            <a:avLst/>
          </a:prstGeom>
          <a:noFill/>
        </p:spPr>
        <p:txBody>
          <a:bodyPr wrap="square" rtlCol="0" anchor="ctr">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Distinction Between Flexible and  Fixed Exchange Rate Systems</a:t>
            </a:r>
          </a:p>
          <a:p>
            <a:pPr algn="r"/>
            <a:endParaRPr lang="en-US" sz="4400" b="1" dirty="0">
              <a:solidFill>
                <a:schemeClr val="bg1"/>
              </a:solidFill>
              <a:latin typeface="Times New Roman" panose="02020603050405020304" pitchFamily="18" charset="0"/>
              <a:cs typeface="Times New Roman" panose="02020603050405020304" pitchFamily="18" charset="0"/>
            </a:endParaRPr>
          </a:p>
          <a:p>
            <a:pPr algn="r"/>
            <a:r>
              <a:rPr lang="en-US" sz="4400" b="1" dirty="0" smtClean="0">
                <a:solidFill>
                  <a:schemeClr val="bg1"/>
                </a:solidFill>
                <a:latin typeface="Times New Roman" panose="02020603050405020304" pitchFamily="18" charset="0"/>
                <a:cs typeface="Times New Roman" panose="02020603050405020304" pitchFamily="18" charset="0"/>
              </a:rPr>
              <a:t>Name</a:t>
            </a:r>
          </a:p>
          <a:p>
            <a:pPr algn="r"/>
            <a:r>
              <a:rPr lang="en-US" sz="4400" b="1" dirty="0" smtClean="0">
                <a:solidFill>
                  <a:schemeClr val="bg1"/>
                </a:solidFill>
                <a:latin typeface="Times New Roman" panose="02020603050405020304" pitchFamily="18" charset="0"/>
                <a:cs typeface="Times New Roman" panose="02020603050405020304" pitchFamily="18" charset="0"/>
              </a:rPr>
              <a:t>Instructor</a:t>
            </a:r>
          </a:p>
          <a:p>
            <a:pPr algn="r"/>
            <a:r>
              <a:rPr lang="en-US" sz="4400" b="1" dirty="0" smtClean="0">
                <a:solidFill>
                  <a:schemeClr val="bg1"/>
                </a:solidFill>
                <a:latin typeface="Times New Roman" panose="02020603050405020304" pitchFamily="18" charset="0"/>
                <a:cs typeface="Times New Roman" panose="02020603050405020304" pitchFamily="18" charset="0"/>
              </a:rPr>
              <a:t>C</a:t>
            </a:r>
            <a:r>
              <a:rPr lang="en-US" sz="4400" b="1" dirty="0" smtClean="0">
                <a:solidFill>
                  <a:schemeClr val="bg1"/>
                </a:solidFill>
                <a:latin typeface="Times New Roman" panose="02020603050405020304" pitchFamily="18" charset="0"/>
                <a:cs typeface="Times New Roman" panose="02020603050405020304" pitchFamily="18" charset="0"/>
              </a:rPr>
              <a:t>ourse</a:t>
            </a:r>
          </a:p>
          <a:p>
            <a:pPr algn="r"/>
            <a:r>
              <a:rPr lang="en-US" sz="4400" b="1" dirty="0" smtClean="0">
                <a:solidFill>
                  <a:schemeClr val="bg1"/>
                </a:solidFill>
                <a:latin typeface="Times New Roman" panose="02020603050405020304" pitchFamily="18" charset="0"/>
                <a:cs typeface="Times New Roman" panose="02020603050405020304" pitchFamily="18" charset="0"/>
              </a:rPr>
              <a:t>Date</a:t>
            </a:r>
            <a:r>
              <a:rPr lang="en-US" sz="4400" b="1" dirty="0" smtClean="0">
                <a:solidFill>
                  <a:schemeClr val="bg1"/>
                </a:solidFill>
                <a:latin typeface="Times New Roman" panose="02020603050405020304" pitchFamily="18" charset="0"/>
                <a:cs typeface="Times New Roman" panose="02020603050405020304" pitchFamily="18" charset="0"/>
              </a:rPr>
              <a:t> </a:t>
            </a:r>
            <a:endParaRPr lang="ko-KR" alt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32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108" y="577516"/>
            <a:ext cx="3844491"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INTRODUCTION </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8225" y="1562902"/>
            <a:ext cx="5765224" cy="46130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There could be a disparity of exchange rate types in the foreign exchange </a:t>
            </a:r>
            <a:r>
              <a:rPr lang="en-US" dirty="0" smtClean="0">
                <a:solidFill>
                  <a:schemeClr val="bg1"/>
                </a:solidFill>
                <a:latin typeface="Times New Roman" panose="02020603050405020304" pitchFamily="18" charset="0"/>
                <a:cs typeface="Times New Roman" panose="02020603050405020304" pitchFamily="18" charset="0"/>
              </a:rPr>
              <a:t>market</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 two main systems are Flexible Exchange Rate and Fixed Exchange </a:t>
            </a:r>
            <a:r>
              <a:rPr lang="en-US" dirty="0" smtClean="0">
                <a:solidFill>
                  <a:schemeClr val="bg1"/>
                </a:solidFill>
                <a:latin typeface="Times New Roman" panose="02020603050405020304" pitchFamily="18" charset="0"/>
                <a:cs typeface="Times New Roman" panose="02020603050405020304" pitchFamily="18" charset="0"/>
              </a:rPr>
              <a:t>Rate</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There exists other hybrid systems such as Crawling Peg and Managed Floating in between the two extreme rates </a:t>
            </a:r>
            <a:r>
              <a:rPr lang="en-US" dirty="0">
                <a:solidFill>
                  <a:schemeClr val="bg1"/>
                </a:solidFill>
                <a:latin typeface="Times New Roman" panose="02020603050405020304" pitchFamily="18" charset="0"/>
                <a:cs typeface="Times New Roman" panose="02020603050405020304" pitchFamily="18" charset="0"/>
              </a:rPr>
              <a:t>(Barguellil et al., 2018</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Fixed Exchange Rates are determined by </a:t>
            </a:r>
            <a:r>
              <a:rPr lang="en-US" dirty="0" smtClean="0">
                <a:solidFill>
                  <a:schemeClr val="bg1"/>
                </a:solidFill>
                <a:latin typeface="Times New Roman" panose="02020603050405020304" pitchFamily="18" charset="0"/>
                <a:cs typeface="Times New Roman" panose="02020603050405020304" pitchFamily="18" charset="0"/>
              </a:rPr>
              <a:t>Governments</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Flexible  Exchange rates are influenced by market </a:t>
            </a:r>
            <a:r>
              <a:rPr lang="en-US" dirty="0" smtClean="0">
                <a:solidFill>
                  <a:schemeClr val="bg1"/>
                </a:solidFill>
                <a:latin typeface="Times New Roman" panose="02020603050405020304" pitchFamily="18" charset="0"/>
                <a:cs typeface="Times New Roman" panose="02020603050405020304" pitchFamily="18" charset="0"/>
              </a:rPr>
              <a:t>drive</a:t>
            </a:r>
            <a:endParaRPr lang="en-US" dirty="0" smtClean="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76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3FC6FF-355C-4891-BEBB-F4E5B74E5167}"/>
              </a:ext>
            </a:extLst>
          </p:cNvPr>
          <p:cNvSpPr>
            <a:spLocks noGrp="1"/>
          </p:cNvSpPr>
          <p:nvPr>
            <p:ph type="body" sz="quarter" idx="10"/>
          </p:nvPr>
        </p:nvSpPr>
        <p:spPr>
          <a:xfrm>
            <a:off x="323530" y="339510"/>
            <a:ext cx="11524106" cy="598954"/>
          </a:xfrm>
        </p:spPr>
        <p:txBody>
          <a:bodyPr/>
          <a:lstStyle/>
          <a:p>
            <a:r>
              <a:rPr lang="en-US" altLang="ko-KR" sz="3600" dirty="0" smtClean="0">
                <a:latin typeface="Times New Roman" panose="02020603050405020304" pitchFamily="18" charset="0"/>
                <a:cs typeface="Times New Roman" panose="02020603050405020304" pitchFamily="18" charset="0"/>
              </a:rPr>
              <a:t>Fixed Exchange Rate System</a:t>
            </a:r>
            <a:endParaRPr lang="ko-KR" altLang="en-US" sz="36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68872" y="1265165"/>
            <a:ext cx="11475016" cy="618630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This rate is authoritatively fixed by financial authorities and are not  influenced by market  </a:t>
            </a:r>
            <a:r>
              <a:rPr lang="en-US" dirty="0" smtClean="0">
                <a:solidFill>
                  <a:schemeClr val="bg1"/>
                </a:solidFill>
                <a:latin typeface="Times New Roman" panose="02020603050405020304" pitchFamily="18" charset="0"/>
                <a:cs typeface="Times New Roman" panose="02020603050405020304" pitchFamily="18" charset="0"/>
              </a:rPr>
              <a:t>drives</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Only a negligible deviation from fixed values are </a:t>
            </a:r>
            <a:r>
              <a:rPr lang="en-US" dirty="0" smtClean="0">
                <a:solidFill>
                  <a:schemeClr val="bg1"/>
                </a:solidFill>
                <a:latin typeface="Times New Roman" panose="02020603050405020304" pitchFamily="18" charset="0"/>
                <a:cs typeface="Times New Roman" panose="02020603050405020304" pitchFamily="18" charset="0"/>
              </a:rPr>
              <a:t>probable</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Foreign  principal banks stand prepared to purchase their exchanges at a fixed values</a:t>
            </a: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I was employed under  Gold Standard System whereby every nation  was committed to exchange their currency spontaneously into gold at a fixed </a:t>
            </a:r>
            <a:r>
              <a:rPr lang="en-US" dirty="0" smtClean="0">
                <a:solidFill>
                  <a:schemeClr val="bg1"/>
                </a:solidFill>
                <a:latin typeface="Times New Roman" panose="02020603050405020304" pitchFamily="18" charset="0"/>
                <a:cs typeface="Times New Roman" panose="02020603050405020304" pitchFamily="18" charset="0"/>
              </a:rPr>
              <a:t>value</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 transaction referred to as mint  per value of </a:t>
            </a:r>
            <a:r>
              <a:rPr lang="en-US" dirty="0" smtClean="0">
                <a:solidFill>
                  <a:schemeClr val="bg1"/>
                </a:solidFill>
                <a:latin typeface="Times New Roman" panose="02020603050405020304" pitchFamily="18" charset="0"/>
                <a:cs typeface="Times New Roman" panose="02020603050405020304" pitchFamily="18" charset="0"/>
              </a:rPr>
              <a:t>exchange</a:t>
            </a:r>
            <a:endParaRPr lang="en-US" dirty="0" smtClean="0">
              <a:solidFill>
                <a:schemeClr val="bg1"/>
              </a:solidFill>
              <a:latin typeface="Times New Roman" panose="02020603050405020304" pitchFamily="18" charset="0"/>
              <a:cs typeface="Times New Roman" panose="02020603050405020304" pitchFamily="18" charset="0"/>
            </a:endParaRPr>
          </a:p>
          <a:p>
            <a:pPr>
              <a:lnSpc>
                <a:spcPct val="200000"/>
              </a:lnSpc>
            </a:pPr>
            <a:r>
              <a:rPr lang="en-US" b="1" dirty="0" smtClean="0">
                <a:solidFill>
                  <a:schemeClr val="bg1"/>
                </a:solidFill>
                <a:latin typeface="Times New Roman" panose="02020603050405020304" pitchFamily="18" charset="0"/>
                <a:cs typeface="Times New Roman" panose="02020603050405020304" pitchFamily="18" charset="0"/>
              </a:rPr>
              <a:t>Merits</a:t>
            </a: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Ensures exchange rate stability encouraging foreign </a:t>
            </a:r>
            <a:r>
              <a:rPr lang="en-US" dirty="0" smtClean="0">
                <a:solidFill>
                  <a:schemeClr val="bg1"/>
                </a:solidFill>
                <a:latin typeface="Times New Roman" panose="02020603050405020304" pitchFamily="18" charset="0"/>
                <a:cs typeface="Times New Roman" panose="02020603050405020304" pitchFamily="18" charset="0"/>
              </a:rPr>
              <a:t>commerce</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Advances the harmonization of macro strategies  of nations in a sovereign global </a:t>
            </a:r>
            <a:r>
              <a:rPr lang="en-US" dirty="0" smtClean="0">
                <a:solidFill>
                  <a:schemeClr val="bg1"/>
                </a:solidFill>
                <a:latin typeface="Times New Roman" panose="02020603050405020304" pitchFamily="18" charset="0"/>
                <a:cs typeface="Times New Roman" panose="02020603050405020304" pitchFamily="18" charset="0"/>
              </a:rPr>
              <a:t>economy</a:t>
            </a:r>
            <a:endParaRPr lang="en-US" dirty="0" smtClean="0">
              <a:solidFill>
                <a:schemeClr val="bg1"/>
              </a:solidFill>
              <a:latin typeface="Times New Roman" panose="02020603050405020304" pitchFamily="18" charset="0"/>
              <a:cs typeface="Times New Roman" panose="02020603050405020304" pitchFamily="18" charset="0"/>
            </a:endParaRPr>
          </a:p>
          <a:p>
            <a:pPr>
              <a:lnSpc>
                <a:spcPct val="200000"/>
              </a:lnSpc>
            </a:pPr>
            <a:endParaRPr lang="en-US" b="1" dirty="0" smtClean="0">
              <a:solidFill>
                <a:schemeClr val="bg1"/>
              </a:solidFill>
              <a:latin typeface="Times New Roman" panose="02020603050405020304" pitchFamily="18" charset="0"/>
              <a:cs typeface="Times New Roman" panose="02020603050405020304" pitchFamily="18" charset="0"/>
            </a:endParaRPr>
          </a:p>
          <a:p>
            <a:pPr>
              <a:lnSpc>
                <a:spcPct val="200000"/>
              </a:lnSpc>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22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3FC6FF-355C-4891-BEBB-F4E5B74E5167}"/>
              </a:ext>
            </a:extLst>
          </p:cNvPr>
          <p:cNvSpPr>
            <a:spLocks noGrp="1"/>
          </p:cNvSpPr>
          <p:nvPr>
            <p:ph type="body" sz="quarter" idx="10"/>
          </p:nvPr>
        </p:nvSpPr>
        <p:spPr>
          <a:xfrm>
            <a:off x="323530" y="339510"/>
            <a:ext cx="11524106" cy="598954"/>
          </a:xfrm>
        </p:spPr>
        <p:txBody>
          <a:bodyPr/>
          <a:lstStyle/>
          <a:p>
            <a:pPr algn="l"/>
            <a:r>
              <a:rPr lang="en-US" altLang="ko-KR" sz="3600" dirty="0" smtClean="0">
                <a:latin typeface="Times New Roman" panose="02020603050405020304" pitchFamily="18" charset="0"/>
                <a:cs typeface="Times New Roman" panose="02020603050405020304" pitchFamily="18" charset="0"/>
              </a:rPr>
              <a:t>Fixed Exchange Rate System </a:t>
            </a:r>
            <a:r>
              <a:rPr lang="en-US" altLang="ko-KR" sz="3600" dirty="0" err="1" smtClean="0">
                <a:latin typeface="Times New Roman" panose="02020603050405020304" pitchFamily="18" charset="0"/>
                <a:cs typeface="Times New Roman" panose="02020603050405020304" pitchFamily="18" charset="0"/>
              </a:rPr>
              <a:t>Cont</a:t>
            </a:r>
            <a:r>
              <a:rPr lang="en-US" altLang="ko-KR" sz="3600" dirty="0" smtClean="0">
                <a:latin typeface="Times New Roman" panose="02020603050405020304" pitchFamily="18" charset="0"/>
                <a:cs typeface="Times New Roman" panose="02020603050405020304" pitchFamily="18" charset="0"/>
              </a:rPr>
              <a:t>…</a:t>
            </a:r>
            <a:endParaRPr lang="ko-KR" altLang="en-US" sz="36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68872" y="1265165"/>
            <a:ext cx="11475016" cy="507831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Guarantees that main </a:t>
            </a:r>
            <a:r>
              <a:rPr lang="en-US" dirty="0" smtClean="0">
                <a:solidFill>
                  <a:schemeClr val="bg1"/>
                </a:solidFill>
                <a:latin typeface="Times New Roman" panose="02020603050405020304" pitchFamily="18" charset="0"/>
                <a:cs typeface="Times New Roman" panose="02020603050405020304" pitchFamily="18" charset="0"/>
              </a:rPr>
              <a:t>commercial </a:t>
            </a:r>
            <a:r>
              <a:rPr lang="en-US" dirty="0">
                <a:solidFill>
                  <a:schemeClr val="bg1"/>
                </a:solidFill>
                <a:latin typeface="Times New Roman" panose="02020603050405020304" pitchFamily="18" charset="0"/>
                <a:cs typeface="Times New Roman" panose="02020603050405020304" pitchFamily="18" charset="0"/>
              </a:rPr>
              <a:t>instabilities in </a:t>
            </a:r>
            <a:r>
              <a:rPr lang="en-US" dirty="0" smtClean="0">
                <a:solidFill>
                  <a:schemeClr val="bg1"/>
                </a:solidFill>
                <a:latin typeface="Times New Roman" panose="02020603050405020304" pitchFamily="18" charset="0"/>
                <a:cs typeface="Times New Roman" panose="02020603050405020304" pitchFamily="18" charset="0"/>
              </a:rPr>
              <a:t>associate </a:t>
            </a:r>
            <a:r>
              <a:rPr lang="en-US" dirty="0">
                <a:solidFill>
                  <a:schemeClr val="bg1"/>
                </a:solidFill>
                <a:latin typeface="Times New Roman" panose="02020603050405020304" pitchFamily="18" charset="0"/>
                <a:cs typeface="Times New Roman" panose="02020603050405020304" pitchFamily="18" charset="0"/>
              </a:rPr>
              <a:t>nations do not </a:t>
            </a:r>
            <a:r>
              <a:rPr lang="en-US" dirty="0" smtClean="0">
                <a:solidFill>
                  <a:schemeClr val="bg1"/>
                </a:solidFill>
                <a:latin typeface="Times New Roman" panose="02020603050405020304" pitchFamily="18" charset="0"/>
                <a:cs typeface="Times New Roman" panose="02020603050405020304" pitchFamily="18" charset="0"/>
              </a:rPr>
              <a:t>arise</a:t>
            </a:r>
            <a:endParaRPr lang="en-US" dirty="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Averts </a:t>
            </a:r>
            <a:r>
              <a:rPr lang="en-US" dirty="0">
                <a:solidFill>
                  <a:schemeClr val="bg1"/>
                </a:solidFill>
                <a:latin typeface="Times New Roman" panose="02020603050405020304" pitchFamily="18" charset="0"/>
                <a:cs typeface="Times New Roman" panose="02020603050405020304" pitchFamily="18" charset="0"/>
              </a:rPr>
              <a:t>capital </a:t>
            </a:r>
            <a:r>
              <a:rPr lang="en-US" dirty="0" smtClean="0">
                <a:solidFill>
                  <a:schemeClr val="bg1"/>
                </a:solidFill>
                <a:latin typeface="Times New Roman" panose="02020603050405020304" pitchFamily="18" charset="0"/>
                <a:cs typeface="Times New Roman" panose="02020603050405020304" pitchFamily="18" charset="0"/>
              </a:rPr>
              <a:t>expenditure </a:t>
            </a:r>
            <a:r>
              <a:rPr lang="en-US" dirty="0">
                <a:solidFill>
                  <a:schemeClr val="bg1"/>
                </a:solidFill>
                <a:latin typeface="Times New Roman" panose="02020603050405020304" pitchFamily="18" charset="0"/>
                <a:cs typeface="Times New Roman" panose="02020603050405020304" pitchFamily="18" charset="0"/>
              </a:rPr>
              <a:t>and speculation in foreign exchange </a:t>
            </a:r>
            <a:r>
              <a:rPr lang="en-US" dirty="0" smtClean="0">
                <a:solidFill>
                  <a:schemeClr val="bg1"/>
                </a:solidFill>
                <a:latin typeface="Times New Roman" panose="02020603050405020304" pitchFamily="18" charset="0"/>
                <a:cs typeface="Times New Roman" panose="02020603050405020304" pitchFamily="18" charset="0"/>
              </a:rPr>
              <a:t>market</a:t>
            </a:r>
            <a:endParaRPr lang="en-US" dirty="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They are more conducive to expansion of world </a:t>
            </a:r>
            <a:r>
              <a:rPr lang="en-US" dirty="0" smtClean="0">
                <a:solidFill>
                  <a:schemeClr val="bg1"/>
                </a:solidFill>
                <a:latin typeface="Times New Roman" panose="02020603050405020304" pitchFamily="18" charset="0"/>
                <a:cs typeface="Times New Roman" panose="02020603050405020304" pitchFamily="18" charset="0"/>
              </a:rPr>
              <a:t>trade</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a:lnSpc>
                <a:spcPct val="200000"/>
              </a:lnSpc>
            </a:pPr>
            <a:r>
              <a:rPr lang="en-US" b="1" dirty="0" smtClean="0">
                <a:solidFill>
                  <a:schemeClr val="bg1"/>
                </a:solidFill>
                <a:latin typeface="Times New Roman" panose="02020603050405020304" pitchFamily="18" charset="0"/>
                <a:cs typeface="Times New Roman" panose="02020603050405020304" pitchFamily="18" charset="0"/>
              </a:rPr>
              <a:t>Demerits</a:t>
            </a: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Distress of  </a:t>
            </a:r>
            <a:r>
              <a:rPr lang="en-US" dirty="0" smtClean="0">
                <a:solidFill>
                  <a:schemeClr val="bg1"/>
                </a:solidFill>
                <a:latin typeface="Times New Roman" panose="02020603050405020304" pitchFamily="18" charset="0"/>
                <a:cs typeface="Times New Roman" panose="02020603050405020304" pitchFamily="18" charset="0"/>
              </a:rPr>
              <a:t>devaluation</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Deprivation of the benefits of the free </a:t>
            </a:r>
            <a:r>
              <a:rPr lang="en-US" dirty="0" smtClean="0">
                <a:solidFill>
                  <a:schemeClr val="bg1"/>
                </a:solidFill>
                <a:latin typeface="Times New Roman" panose="02020603050405020304" pitchFamily="18" charset="0"/>
                <a:cs typeface="Times New Roman" panose="02020603050405020304" pitchFamily="18" charset="0"/>
              </a:rPr>
              <a:t>market</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Possibilities of over-valuation or </a:t>
            </a:r>
            <a:r>
              <a:rPr lang="en-US" dirty="0" smtClean="0">
                <a:solidFill>
                  <a:schemeClr val="bg1"/>
                </a:solidFill>
                <a:latin typeface="Times New Roman" panose="02020603050405020304" pitchFamily="18" charset="0"/>
                <a:cs typeface="Times New Roman" panose="02020603050405020304" pitchFamily="18" charset="0"/>
              </a:rPr>
              <a:t>under-valuation</a:t>
            </a:r>
            <a:endParaRPr lang="en-US" dirty="0" smtClean="0">
              <a:solidFill>
                <a:schemeClr val="bg1"/>
              </a:solidFill>
              <a:latin typeface="Times New Roman" panose="02020603050405020304" pitchFamily="18" charset="0"/>
              <a:cs typeface="Times New Roman" panose="02020603050405020304" pitchFamily="18" charset="0"/>
            </a:endParaRPr>
          </a:p>
          <a:p>
            <a:pPr>
              <a:lnSpc>
                <a:spcPct val="200000"/>
              </a:lnSpc>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105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136" y="421105"/>
            <a:ext cx="8253663" cy="646331"/>
          </a:xfrm>
          <a:prstGeom prst="rect">
            <a:avLst/>
          </a:prstGeom>
          <a:noFill/>
        </p:spPr>
        <p:txBody>
          <a:bodyPr wrap="square" rtlCol="0">
            <a:spAutoFit/>
          </a:bodyPr>
          <a:lstStyle/>
          <a:p>
            <a:pPr algn="ctr"/>
            <a:r>
              <a:rPr lang="en-US" sz="3600" dirty="0" smtClean="0">
                <a:solidFill>
                  <a:schemeClr val="bg1"/>
                </a:solidFill>
                <a:latin typeface="Times New Roman" panose="02020603050405020304" pitchFamily="18" charset="0"/>
                <a:cs typeface="Times New Roman" panose="02020603050405020304" pitchFamily="18" charset="0"/>
              </a:rPr>
              <a:t>Flexible Exchange Rate System</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6057" y="1128991"/>
            <a:ext cx="6180221" cy="54440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Exchange rate is influenced by forces of supply </a:t>
            </a:r>
            <a:r>
              <a:rPr lang="en-US" dirty="0" smtClean="0">
                <a:solidFill>
                  <a:schemeClr val="bg1"/>
                </a:solidFill>
                <a:latin typeface="Times New Roman" panose="02020603050405020304" pitchFamily="18" charset="0"/>
                <a:cs typeface="Times New Roman" panose="02020603050405020304" pitchFamily="18" charset="0"/>
              </a:rPr>
              <a:t>together as well as</a:t>
            </a:r>
            <a:r>
              <a:rPr lang="en-US"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demand of foreign exchange </a:t>
            </a:r>
            <a:r>
              <a:rPr lang="en-US" dirty="0" smtClean="0">
                <a:solidFill>
                  <a:schemeClr val="bg1"/>
                </a:solidFill>
                <a:latin typeface="Times New Roman" panose="02020603050405020304" pitchFamily="18" charset="0"/>
                <a:cs typeface="Times New Roman" panose="02020603050405020304" pitchFamily="18" charset="0"/>
              </a:rPr>
              <a:t>markets</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 currency worth is permitted to adjust freely or fluctuate depending on the variation in supply and demand of external </a:t>
            </a:r>
            <a:r>
              <a:rPr lang="en-US" dirty="0" smtClean="0">
                <a:solidFill>
                  <a:schemeClr val="bg1"/>
                </a:solidFill>
                <a:latin typeface="Times New Roman" panose="02020603050405020304" pitchFamily="18" charset="0"/>
                <a:cs typeface="Times New Roman" panose="02020603050405020304" pitchFamily="18" charset="0"/>
              </a:rPr>
              <a:t>exchange</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Lack of official involvement in the external exchange marketplace i.e. in </a:t>
            </a:r>
            <a:r>
              <a:rPr lang="en-US" dirty="0" smtClean="0">
                <a:solidFill>
                  <a:schemeClr val="bg1"/>
                </a:solidFill>
                <a:latin typeface="Times New Roman" panose="02020603050405020304" pitchFamily="18" charset="0"/>
                <a:cs typeface="Times New Roman" panose="02020603050405020304" pitchFamily="18" charset="0"/>
              </a:rPr>
              <a:t>India</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Principal bank in India allowed the conversation rate to alter so as to associate the demand and supply for foreign exchange  without intervention </a:t>
            </a:r>
            <a:r>
              <a:rPr lang="en-US" dirty="0">
                <a:solidFill>
                  <a:schemeClr val="bg1"/>
                </a:solidFill>
                <a:latin typeface="Times New Roman" panose="02020603050405020304" pitchFamily="18" charset="0"/>
                <a:cs typeface="Times New Roman" panose="02020603050405020304" pitchFamily="18" charset="0"/>
              </a:rPr>
              <a:t>(Willett &amp; Wihlborg, 2019</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 marketplace is eventful all the time because of exchange rate </a:t>
            </a:r>
            <a:r>
              <a:rPr lang="en-US" dirty="0" smtClean="0">
                <a:solidFill>
                  <a:schemeClr val="bg1"/>
                </a:solidFill>
                <a:latin typeface="Times New Roman" panose="02020603050405020304" pitchFamily="18" charset="0"/>
                <a:cs typeface="Times New Roman" panose="02020603050405020304" pitchFamily="18" charset="0"/>
              </a:rPr>
              <a:t>fluctuations</a:t>
            </a:r>
            <a:endParaRPr lang="en-US" dirty="0" smtClean="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161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04" y="372978"/>
            <a:ext cx="10371222" cy="646331"/>
          </a:xfrm>
          <a:prstGeom prst="rect">
            <a:avLst/>
          </a:prstGeom>
          <a:noFill/>
        </p:spPr>
        <p:txBody>
          <a:bodyPr wrap="squar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Flexible Exchange Rate System </a:t>
            </a:r>
            <a:r>
              <a:rPr lang="en-US" sz="3600" dirty="0" err="1" smtClean="0">
                <a:solidFill>
                  <a:schemeClr val="bg1"/>
                </a:solidFill>
                <a:latin typeface="Times New Roman" panose="02020603050405020304" pitchFamily="18" charset="0"/>
                <a:cs typeface="Times New Roman" panose="02020603050405020304" pitchFamily="18" charset="0"/>
              </a:rPr>
              <a:t>cont</a:t>
            </a:r>
            <a:r>
              <a:rPr lang="en-US" sz="3600" dirty="0" smtClean="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21104" y="1511678"/>
            <a:ext cx="6180221" cy="5078313"/>
          </a:xfrm>
          <a:prstGeom prst="rect">
            <a:avLst/>
          </a:prstGeom>
          <a:noFill/>
        </p:spPr>
        <p:txBody>
          <a:bodyPr wrap="square" rtlCol="0">
            <a:spAutoFit/>
          </a:bodyPr>
          <a:lstStyle/>
          <a:p>
            <a:pPr>
              <a:lnSpc>
                <a:spcPct val="150000"/>
              </a:lnSpc>
            </a:pPr>
            <a:r>
              <a:rPr lang="en-US" b="1" dirty="0" smtClean="0">
                <a:solidFill>
                  <a:schemeClr val="bg1"/>
                </a:solidFill>
                <a:latin typeface="Times New Roman" panose="02020603050405020304" pitchFamily="18" charset="0"/>
                <a:cs typeface="Times New Roman" panose="02020603050405020304" pitchFamily="18" charset="0"/>
              </a:rPr>
              <a:t>Merits</a:t>
            </a: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Surplus or deficit in balance of payments are corrected </a:t>
            </a:r>
            <a:r>
              <a:rPr lang="en-US" dirty="0" smtClean="0">
                <a:solidFill>
                  <a:schemeClr val="bg1"/>
                </a:solidFill>
                <a:latin typeface="Times New Roman" panose="02020603050405020304" pitchFamily="18" charset="0"/>
                <a:cs typeface="Times New Roman" panose="02020603050405020304" pitchFamily="18" charset="0"/>
              </a:rPr>
              <a:t>automatically</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Governments are not required to hold any foreign exchange </a:t>
            </a:r>
            <a:r>
              <a:rPr lang="en-US" dirty="0" smtClean="0">
                <a:solidFill>
                  <a:schemeClr val="bg1"/>
                </a:solidFill>
                <a:latin typeface="Times New Roman" panose="02020603050405020304" pitchFamily="18" charset="0"/>
                <a:cs typeface="Times New Roman" panose="02020603050405020304" pitchFamily="18" charset="0"/>
              </a:rPr>
              <a:t>reserves</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Assists in optimum resource </a:t>
            </a:r>
            <a:r>
              <a:rPr lang="en-US" dirty="0" smtClean="0">
                <a:solidFill>
                  <a:schemeClr val="bg1"/>
                </a:solidFill>
                <a:latin typeface="Times New Roman" panose="02020603050405020304" pitchFamily="18" charset="0"/>
                <a:cs typeface="Times New Roman" panose="02020603050405020304" pitchFamily="18" charset="0"/>
              </a:rPr>
              <a:t>distribution</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Frees governments from problems regarding balance of </a:t>
            </a:r>
            <a:r>
              <a:rPr lang="en-US" dirty="0" smtClean="0">
                <a:solidFill>
                  <a:schemeClr val="bg1"/>
                </a:solidFill>
                <a:latin typeface="Times New Roman" panose="02020603050405020304" pitchFamily="18" charset="0"/>
                <a:cs typeface="Times New Roman" panose="02020603050405020304" pitchFamily="18" charset="0"/>
              </a:rPr>
              <a:t>payments</a:t>
            </a:r>
            <a:endParaRPr lang="en-US" dirty="0" smtClean="0">
              <a:solidFill>
                <a:schemeClr val="bg1"/>
              </a:solidFill>
              <a:latin typeface="Times New Roman" panose="02020603050405020304" pitchFamily="18" charset="0"/>
              <a:cs typeface="Times New Roman" panose="02020603050405020304" pitchFamily="18" charset="0"/>
            </a:endParaRPr>
          </a:p>
          <a:p>
            <a:pPr>
              <a:lnSpc>
                <a:spcPct val="150000"/>
              </a:lnSpc>
            </a:pPr>
            <a:r>
              <a:rPr lang="en-US" b="1" dirty="0">
                <a:solidFill>
                  <a:schemeClr val="bg1"/>
                </a:solidFill>
                <a:latin typeface="Times New Roman" panose="02020603050405020304" pitchFamily="18" charset="0"/>
                <a:cs typeface="Times New Roman" panose="02020603050405020304" pitchFamily="18" charset="0"/>
              </a:rPr>
              <a:t>Demerits</a:t>
            </a:r>
            <a:endParaRPr lang="en-US"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Inspires </a:t>
            </a:r>
            <a:r>
              <a:rPr lang="en-US" dirty="0" smtClean="0">
                <a:solidFill>
                  <a:schemeClr val="bg1"/>
                </a:solidFill>
                <a:latin typeface="Times New Roman" panose="02020603050405020304" pitchFamily="18" charset="0"/>
                <a:cs typeface="Times New Roman" panose="02020603050405020304" pitchFamily="18" charset="0"/>
              </a:rPr>
              <a:t>assumption </a:t>
            </a:r>
            <a:r>
              <a:rPr lang="en-US" dirty="0">
                <a:solidFill>
                  <a:schemeClr val="bg1"/>
                </a:solidFill>
                <a:latin typeface="Times New Roman" panose="02020603050405020304" pitchFamily="18" charset="0"/>
                <a:cs typeface="Times New Roman" panose="02020603050405020304" pitchFamily="18" charset="0"/>
              </a:rPr>
              <a:t>leading to variations in </a:t>
            </a:r>
            <a:r>
              <a:rPr lang="en-US" dirty="0" smtClean="0">
                <a:solidFill>
                  <a:schemeClr val="bg1"/>
                </a:solidFill>
                <a:latin typeface="Times New Roman" panose="02020603050405020304" pitchFamily="18" charset="0"/>
                <a:cs typeface="Times New Roman" panose="02020603050405020304" pitchFamily="18" charset="0"/>
              </a:rPr>
              <a:t>external </a:t>
            </a:r>
            <a:r>
              <a:rPr lang="en-US" dirty="0">
                <a:solidFill>
                  <a:schemeClr val="bg1"/>
                </a:solidFill>
                <a:latin typeface="Times New Roman" panose="02020603050405020304" pitchFamily="18" charset="0"/>
                <a:cs typeface="Times New Roman" panose="02020603050405020304" pitchFamily="18" charset="0"/>
              </a:rPr>
              <a:t>conversation </a:t>
            </a:r>
            <a:r>
              <a:rPr lang="en-US" dirty="0" smtClean="0">
                <a:solidFill>
                  <a:schemeClr val="bg1"/>
                </a:solidFill>
                <a:latin typeface="Times New Roman" panose="02020603050405020304" pitchFamily="18" charset="0"/>
                <a:cs typeface="Times New Roman" panose="02020603050405020304" pitchFamily="18" charset="0"/>
              </a:rPr>
              <a:t>degree</a:t>
            </a:r>
            <a:endParaRPr lang="en-US"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157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136" y="421105"/>
            <a:ext cx="10371222" cy="646331"/>
          </a:xfrm>
          <a:prstGeom prst="rect">
            <a:avLst/>
          </a:prstGeom>
          <a:noFill/>
        </p:spPr>
        <p:txBody>
          <a:bodyPr wrap="squar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Flexible Exchange Rate System cont.…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88757" y="1355326"/>
            <a:ext cx="6180221"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Wide </a:t>
            </a:r>
            <a:r>
              <a:rPr lang="en-US" dirty="0" smtClean="0">
                <a:solidFill>
                  <a:schemeClr val="bg1"/>
                </a:solidFill>
                <a:latin typeface="Times New Roman" panose="02020603050405020304" pitchFamily="18" charset="0"/>
                <a:cs typeface="Times New Roman" panose="02020603050405020304" pitchFamily="18" charset="0"/>
              </a:rPr>
              <a:t>variation </a:t>
            </a:r>
            <a:r>
              <a:rPr lang="en-US" dirty="0">
                <a:solidFill>
                  <a:schemeClr val="bg1"/>
                </a:solidFill>
                <a:latin typeface="Times New Roman" panose="02020603050405020304" pitchFamily="18" charset="0"/>
                <a:cs typeface="Times New Roman" panose="02020603050405020304" pitchFamily="18" charset="0"/>
              </a:rPr>
              <a:t>in conversion rate hinders </a:t>
            </a:r>
            <a:r>
              <a:rPr lang="en-US" dirty="0" smtClean="0">
                <a:solidFill>
                  <a:schemeClr val="bg1"/>
                </a:solidFill>
                <a:latin typeface="Times New Roman" panose="02020603050405020304" pitchFamily="18" charset="0"/>
                <a:cs typeface="Times New Roman" panose="02020603050405020304" pitchFamily="18" charset="0"/>
              </a:rPr>
              <a:t>foreign commerce </a:t>
            </a:r>
            <a:r>
              <a:rPr lang="en-US" dirty="0">
                <a:solidFill>
                  <a:schemeClr val="bg1"/>
                </a:solidFill>
                <a:latin typeface="Times New Roman" panose="02020603050405020304" pitchFamily="18" charset="0"/>
                <a:cs typeface="Times New Roman" panose="02020603050405020304" pitchFamily="18" charset="0"/>
              </a:rPr>
              <a:t>and </a:t>
            </a:r>
            <a:r>
              <a:rPr lang="en-US" dirty="0" smtClean="0">
                <a:solidFill>
                  <a:schemeClr val="bg1"/>
                </a:solidFill>
                <a:latin typeface="Times New Roman" panose="02020603050405020304" pitchFamily="18" charset="0"/>
                <a:cs typeface="Times New Roman" panose="02020603050405020304" pitchFamily="18" charset="0"/>
              </a:rPr>
              <a:t>resources </a:t>
            </a:r>
            <a:r>
              <a:rPr lang="en-US" dirty="0">
                <a:solidFill>
                  <a:schemeClr val="bg1"/>
                </a:solidFill>
                <a:latin typeface="Times New Roman" panose="02020603050405020304" pitchFamily="18" charset="0"/>
                <a:cs typeface="Times New Roman" panose="02020603050405020304" pitchFamily="18" charset="0"/>
              </a:rPr>
              <a:t>circulation among </a:t>
            </a:r>
            <a:r>
              <a:rPr lang="en-US" dirty="0" smtClean="0">
                <a:solidFill>
                  <a:schemeClr val="bg1"/>
                </a:solidFill>
                <a:latin typeface="Times New Roman" panose="02020603050405020304" pitchFamily="18" charset="0"/>
                <a:cs typeface="Times New Roman" panose="02020603050405020304" pitchFamily="18" charset="0"/>
              </a:rPr>
              <a:t>nations</a:t>
            </a:r>
            <a:endParaRPr lang="en-US"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Produces inflationary stress when import charges rise as a result of devaluation of </a:t>
            </a:r>
            <a:r>
              <a:rPr lang="en-US" dirty="0" smtClean="0">
                <a:solidFill>
                  <a:schemeClr val="bg1"/>
                </a:solidFill>
                <a:latin typeface="Times New Roman" panose="02020603050405020304" pitchFamily="18" charset="0"/>
                <a:cs typeface="Times New Roman" panose="02020603050405020304" pitchFamily="18" charset="0"/>
              </a:rPr>
              <a:t>currency</a:t>
            </a: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8757" y="3109652"/>
            <a:ext cx="5404956" cy="3782061"/>
          </a:xfrm>
          <a:prstGeom prst="rect">
            <a:avLst/>
          </a:prstGeom>
          <a:noFill/>
        </p:spPr>
        <p:txBody>
          <a:bodyPr wrap="square" rtlCol="0">
            <a:spAutoFit/>
          </a:bodyPr>
          <a:lstStyle/>
          <a:p>
            <a:pPr>
              <a:lnSpc>
                <a:spcPct val="150000"/>
              </a:lnSpc>
            </a:pPr>
            <a:r>
              <a:rPr lang="en-US" b="1" dirty="0" smtClean="0">
                <a:solidFill>
                  <a:schemeClr val="bg1"/>
                </a:solidFill>
                <a:latin typeface="Times New Roman" panose="02020603050405020304" pitchFamily="18" charset="0"/>
                <a:cs typeface="Times New Roman" panose="02020603050405020304" pitchFamily="18" charset="0"/>
              </a:rPr>
              <a:t>Managed Floating</a:t>
            </a:r>
          </a:p>
          <a:p>
            <a:pPr>
              <a:lnSpc>
                <a:spcPct val="150000"/>
              </a:lnSpc>
            </a:pPr>
            <a:endParaRPr lang="en-US" b="1"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Mentions a gradual adjustment structure in the conversation level made intentionally by principal bank to effect the worth of its own currency relative to others (Barguellil</a:t>
            </a: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et al., 2018</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Why is it done?</a:t>
            </a:r>
          </a:p>
          <a:p>
            <a:pPr marL="285750" indent="-285750">
              <a:lnSpc>
                <a:spcPct val="150000"/>
              </a:lnSpc>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32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smtClean="0">
                <a:latin typeface="Times New Roman" panose="02020603050405020304" pitchFamily="18" charset="0"/>
                <a:cs typeface="Times New Roman" panose="02020603050405020304" pitchFamily="18" charset="0"/>
              </a:rPr>
              <a:t>Conclusion</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30772" y="1303576"/>
            <a:ext cx="8239781" cy="369184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Fixed exchange rate is officially fixed by governments in terms of </a:t>
            </a:r>
            <a:r>
              <a:rPr lang="en-US" sz="2000" dirty="0" smtClean="0">
                <a:solidFill>
                  <a:schemeClr val="bg1"/>
                </a:solidFill>
                <a:latin typeface="Times New Roman" panose="02020603050405020304" pitchFamily="18" charset="0"/>
                <a:cs typeface="Times New Roman" panose="02020603050405020304" pitchFamily="18" charset="0"/>
              </a:rPr>
              <a:t>gold</a:t>
            </a:r>
            <a:endParaRPr lang="en-US" sz="2000"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No changes occur in terms of supply and demand foreign </a:t>
            </a:r>
            <a:r>
              <a:rPr lang="en-US" sz="2000" dirty="0" smtClean="0">
                <a:solidFill>
                  <a:schemeClr val="bg1"/>
                </a:solidFill>
                <a:latin typeface="Times New Roman" panose="02020603050405020304" pitchFamily="18" charset="0"/>
                <a:cs typeface="Times New Roman" panose="02020603050405020304" pitchFamily="18" charset="0"/>
              </a:rPr>
              <a:t>exchange </a:t>
            </a:r>
            <a:endParaRPr lang="en-US" sz="2000"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Flexible exchange rate is influenced by supply and </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demand </a:t>
            </a:r>
            <a:r>
              <a:rPr lang="en-US" sz="2000" dirty="0" smtClean="0">
                <a:solidFill>
                  <a:schemeClr val="bg1"/>
                </a:solidFill>
                <a:latin typeface="Times New Roman" panose="02020603050405020304" pitchFamily="18" charset="0"/>
                <a:cs typeface="Times New Roman" panose="02020603050405020304" pitchFamily="18" charset="0"/>
              </a:rPr>
              <a:t>forces</a:t>
            </a:r>
            <a:endParaRPr lang="en-US" sz="2000"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It transforms with regard to supply and demand of  foreign </a:t>
            </a:r>
            <a:r>
              <a:rPr lang="en-US" sz="2000" dirty="0" smtClean="0">
                <a:solidFill>
                  <a:schemeClr val="bg1"/>
                </a:solidFill>
                <a:latin typeface="Times New Roman" panose="02020603050405020304" pitchFamily="18" charset="0"/>
                <a:cs typeface="Times New Roman" panose="02020603050405020304" pitchFamily="18" charset="0"/>
              </a:rPr>
              <a:t>currency</a:t>
            </a:r>
            <a:endParaRPr lang="en-US" sz="2000"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Governments do not intervene in flexible exchange rate systems (Willett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&amp; </a:t>
            </a:r>
            <a:r>
              <a:rPr lang="en-US" sz="2000" dirty="0">
                <a:solidFill>
                  <a:schemeClr val="bg1"/>
                </a:solidFill>
                <a:latin typeface="Times New Roman" panose="02020603050405020304" pitchFamily="18" charset="0"/>
                <a:cs typeface="Times New Roman" panose="02020603050405020304" pitchFamily="18" charset="0"/>
              </a:rPr>
              <a:t>Wihlborg</a:t>
            </a:r>
            <a:r>
              <a:rPr lang="en-US" sz="2000" dirty="0" smtClean="0">
                <a:solidFill>
                  <a:schemeClr val="bg1"/>
                </a:solidFill>
                <a:latin typeface="Times New Roman" panose="02020603050405020304" pitchFamily="18" charset="0"/>
                <a:cs typeface="Times New Roman" panose="02020603050405020304" pitchFamily="18" charset="0"/>
              </a:rPr>
              <a:t>, 2019</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337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3600" dirty="0" smtClean="0">
                <a:latin typeface="Times New Roman" panose="02020603050405020304" pitchFamily="18" charset="0"/>
                <a:cs typeface="Times New Roman" panose="02020603050405020304" pitchFamily="18" charset="0"/>
              </a:rPr>
              <a:t>References</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92342" y="1323474"/>
            <a:ext cx="10407315" cy="2862322"/>
          </a:xfrm>
          <a:prstGeom prst="rect">
            <a:avLst/>
          </a:prstGeom>
          <a:noFill/>
        </p:spPr>
        <p:txBody>
          <a:bodyPr wrap="square" rtlCol="0">
            <a:spAutoFit/>
          </a:bodyPr>
          <a:lstStyle/>
          <a:p>
            <a:pPr indent="-457200">
              <a:lnSpc>
                <a:spcPct val="200000"/>
              </a:lnSpc>
            </a:pPr>
            <a:r>
              <a:rPr lang="en-US" dirty="0" smtClean="0">
                <a:latin typeface="Times New Roman" panose="02020603050405020304" pitchFamily="18" charset="0"/>
                <a:cs typeface="Times New Roman" panose="02020603050405020304" pitchFamily="18" charset="0"/>
              </a:rPr>
              <a:t>Barguellil, A., Ben-salha, O., &amp; Zmami, M. (2018). </a:t>
            </a:r>
            <a:r>
              <a:rPr lang="en-US" i="1" dirty="0" smtClean="0">
                <a:latin typeface="Times New Roman" panose="02020603050405020304" pitchFamily="18" charset="0"/>
                <a:cs typeface="Times New Roman" panose="02020603050405020304" pitchFamily="18" charset="0"/>
              </a:rPr>
              <a:t>Exchange Rate Volatility And Economic </a:t>
            </a:r>
            <a:r>
              <a:rPr lang="en-US" i="1" dirty="0" smtClean="0">
                <a:latin typeface="Times New Roman" panose="02020603050405020304" pitchFamily="18" charset="0"/>
                <a:cs typeface="Times New Roman" panose="02020603050405020304" pitchFamily="18" charset="0"/>
              </a:rPr>
              <a:t>	Growth</a:t>
            </a:r>
            <a:r>
              <a:rPr lang="en-US" dirty="0" smtClean="0">
                <a:latin typeface="Times New Roman" panose="02020603050405020304" pitchFamily="18" charset="0"/>
                <a:cs typeface="Times New Roman" panose="02020603050405020304" pitchFamily="18" charset="0"/>
              </a:rPr>
              <a:t>. Journal Of Economic Integration, 33(2), 1302-1336.</a:t>
            </a:r>
          </a:p>
          <a:p>
            <a:pPr indent="-457200">
              <a:lnSpc>
                <a:spcPct val="200000"/>
              </a:lnSpc>
            </a:pPr>
            <a:r>
              <a:rPr lang="en-US" dirty="0" smtClean="0">
                <a:latin typeface="Times New Roman" panose="02020603050405020304" pitchFamily="18" charset="0"/>
                <a:cs typeface="Times New Roman" panose="02020603050405020304" pitchFamily="18" charset="0"/>
              </a:rPr>
              <a:t>Willett, T. D., &amp; Wihlborg, C. (2019). </a:t>
            </a:r>
            <a:r>
              <a:rPr lang="en-US" i="1" dirty="0" smtClean="0">
                <a:latin typeface="Times New Roman" panose="02020603050405020304" pitchFamily="18" charset="0"/>
                <a:cs typeface="Times New Roman" panose="02020603050405020304" pitchFamily="18" charset="0"/>
              </a:rPr>
              <a:t>The Relevance Of The Optimum Currency Area Approach For </a:t>
            </a:r>
            <a:r>
              <a:rPr lang="en-US" i="1" dirty="0" smtClean="0">
                <a:latin typeface="Times New Roman" panose="02020603050405020304" pitchFamily="18" charset="0"/>
                <a:cs typeface="Times New Roman" panose="02020603050405020304" pitchFamily="18" charset="0"/>
              </a:rPr>
              <a:t>	Exchange </a:t>
            </a:r>
            <a:r>
              <a:rPr lang="en-US" i="1" dirty="0" smtClean="0">
                <a:latin typeface="Times New Roman" panose="02020603050405020304" pitchFamily="18" charset="0"/>
                <a:cs typeface="Times New Roman" panose="02020603050405020304" pitchFamily="18" charset="0"/>
              </a:rPr>
              <a:t>Rate Policies In Emerging Market Economies</a:t>
            </a:r>
            <a:r>
              <a:rPr lang="en-US" dirty="0" smtClean="0">
                <a:latin typeface="Times New Roman" panose="02020603050405020304" pitchFamily="18" charset="0"/>
                <a:cs typeface="Times New Roman" panose="02020603050405020304" pitchFamily="18" charset="0"/>
              </a:rPr>
              <a:t>. In </a:t>
            </a:r>
            <a:r>
              <a:rPr lang="en-US" i="1" dirty="0" smtClean="0">
                <a:latin typeface="Times New Roman" panose="02020603050405020304" pitchFamily="18" charset="0"/>
                <a:cs typeface="Times New Roman" panose="02020603050405020304" pitchFamily="18" charset="0"/>
              </a:rPr>
              <a:t>Exchange-rate Policies For </a:t>
            </a:r>
            <a:r>
              <a:rPr lang="en-US" i="1" dirty="0" smtClean="0">
                <a:latin typeface="Times New Roman" panose="02020603050405020304" pitchFamily="18" charset="0"/>
                <a:cs typeface="Times New Roman" panose="02020603050405020304" pitchFamily="18" charset="0"/>
              </a:rPr>
              <a:t>	Emerging 	Market </a:t>
            </a:r>
            <a:r>
              <a:rPr lang="en-US" i="1" dirty="0" smtClean="0">
                <a:latin typeface="Times New Roman" panose="02020603050405020304" pitchFamily="18" charset="0"/>
                <a:cs typeface="Times New Roman" panose="02020603050405020304" pitchFamily="18" charset="0"/>
              </a:rPr>
              <a:t>Economies</a:t>
            </a:r>
            <a:r>
              <a:rPr lang="en-US" dirty="0" smtClean="0">
                <a:latin typeface="Times New Roman" panose="02020603050405020304" pitchFamily="18" charset="0"/>
                <a:cs typeface="Times New Roman" panose="02020603050405020304" pitchFamily="18" charset="0"/>
              </a:rPr>
              <a:t> (Pp. 61-79). Routledge.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308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3422</TotalTime>
  <Words>1366</Words>
  <Application>Microsoft Office PowerPoint</Application>
  <PresentationFormat>Widescreen</PresentationFormat>
  <Paragraphs>75</Paragraphs>
  <Slides>9</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맑은 고딕</vt:lpstr>
      <vt:lpstr>Arial</vt:lpstr>
      <vt:lpstr>Arial Unicode MS</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HP</cp:lastModifiedBy>
  <cp:revision>184</cp:revision>
  <dcterms:created xsi:type="dcterms:W3CDTF">2020-01-20T05:08:25Z</dcterms:created>
  <dcterms:modified xsi:type="dcterms:W3CDTF">2021-06-09T14:17:27Z</dcterms:modified>
</cp:coreProperties>
</file>